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76" r:id="rId3"/>
    <p:sldId id="294" r:id="rId4"/>
    <p:sldId id="289" r:id="rId5"/>
    <p:sldId id="296" r:id="rId6"/>
    <p:sldId id="298" r:id="rId7"/>
    <p:sldId id="275" r:id="rId8"/>
    <p:sldId id="279" r:id="rId9"/>
    <p:sldId id="282" r:id="rId10"/>
    <p:sldId id="281" r:id="rId11"/>
    <p:sldId id="278" r:id="rId12"/>
    <p:sldId id="290" r:id="rId13"/>
    <p:sldId id="297" r:id="rId14"/>
    <p:sldId id="277" r:id="rId15"/>
    <p:sldId id="291" r:id="rId16"/>
    <p:sldId id="273" r:id="rId17"/>
    <p:sldId id="292" r:id="rId18"/>
    <p:sldId id="274" r:id="rId19"/>
    <p:sldId id="280" r:id="rId20"/>
    <p:sldId id="288" r:id="rId21"/>
    <p:sldId id="283" r:id="rId22"/>
    <p:sldId id="29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noFill/>
        <a:ln>
          <a:noFill/>
        </a:ln>
      </dgm:spPr>
      <dgm:t>
        <a:bodyPr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75586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79586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noFill/>
        <a:ln>
          <a:noFill/>
        </a:ln>
      </dgm:spPr>
      <dgm:t>
        <a:bodyPr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3778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91776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noFill/>
        <a:ln>
          <a:noFill/>
        </a:ln>
      </dgm:spPr>
      <dgm:t>
        <a:bodyPr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3778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91776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noFill/>
        <a:ln>
          <a:noFill/>
        </a:ln>
      </dgm:spPr>
      <dgm:t>
        <a:bodyPr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3778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91776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noFill/>
        <a:ln>
          <a:noFill/>
        </a:ln>
      </dgm:spPr>
      <dgm:t>
        <a:bodyPr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3778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91776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noFill/>
        <a:ln>
          <a:noFill/>
        </a:ln>
      </dgm:spPr>
      <dgm:t>
        <a:bodyPr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3619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79586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noFill/>
        <a:ln>
          <a:noFill/>
        </a:ln>
      </dgm:spPr>
      <dgm:t>
        <a:bodyPr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3619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79586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noFill/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noFill/>
        <a:ln>
          <a:noFill/>
        </a:ln>
      </dgm:spPr>
      <dgm:t>
        <a:bodyPr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3619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79586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noFill/>
        <a:ln>
          <a:noFill/>
        </a:ln>
      </dgm:spPr>
      <dgm:t>
        <a:bodyPr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3778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91776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noFill/>
        <a:ln>
          <a:noFill/>
        </a:ln>
      </dgm:spPr>
      <dgm:t>
        <a:bodyPr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3778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91776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noFill/>
        <a:ln>
          <a:noFill/>
        </a:ln>
      </dgm:spPr>
      <dgm:t>
        <a:bodyPr/>
        <a:lstStyle/>
        <a:p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3778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91776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kern="1200" dirty="0"/>
            <a:t>Recommend</a:t>
          </a:r>
          <a:endParaRPr lang="en-US" sz="12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4822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87311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 custScaleX="109796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74020AF3-C700-4606-8917-C6A353D7963A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dirty="0"/>
            <a:t>Data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gm:spPr>
      <dgm:t>
        <a:bodyPr spcFirstLastPara="0" vert="horz" wrap="square" lIns="132017" tIns="44006" rIns="44006" bIns="44006" numCol="1" spcCol="1270" anchor="ctr" anchorCtr="0"/>
        <a:lstStyle/>
        <a:p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 custT="1"/>
      <dgm:spPr>
        <a:ln>
          <a:solidFill>
            <a:srgbClr val="FF0000"/>
          </a:solidFill>
        </a:ln>
      </dgm:spPr>
      <dgm:t>
        <a:bodyPr/>
        <a:lstStyle/>
        <a:p>
          <a:r>
            <a:rPr lang="en-US" sz="1200" kern="1200" dirty="0"/>
            <a:t>Recommend</a:t>
          </a:r>
          <a:endParaRPr lang="en-US" sz="12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881B8FEC-9D20-4669-BB2E-FA9CEA0BE5A9}" type="pres">
      <dgm:prSet presAssocID="{74020AF3-C700-4606-8917-C6A353D7963A}" presName="parTxOnly" presStyleLbl="node1" presStyleIdx="0" presStyleCnt="4" custScaleX="69454" custLinFactX="-30615" custLinFactNeighborX="-100000" custLinFactNeighborY="1336">
        <dgm:presLayoutVars>
          <dgm:chMax val="0"/>
          <dgm:chPref val="0"/>
          <dgm:bulletEnabled val="1"/>
        </dgm:presLayoutVars>
      </dgm:prSet>
      <dgm:spPr/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1" presStyleCnt="4" custScaleX="84822">
        <dgm:presLayoutVars>
          <dgm:chMax val="0"/>
          <dgm:chPref val="0"/>
          <dgm:bulletEnabled val="1"/>
        </dgm:presLayoutVars>
      </dgm:prSet>
      <dgm:spPr>
        <a:xfrm>
          <a:off x="2337714" y="1653197"/>
          <a:ext cx="2592511" cy="1037004"/>
        </a:xfrm>
        <a:prstGeom prst="chevron">
          <a:avLst/>
        </a:prstGeom>
      </dgm:spPr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2" presStyleCnt="4" custScaleX="87311">
        <dgm:presLayoutVars>
          <dgm:chMax val="0"/>
          <dgm:chPref val="0"/>
          <dgm:bulletEnabled val="1"/>
        </dgm:presLayoutVars>
      </dgm:prSet>
      <dgm:spPr>
        <a:xfrm>
          <a:off x="4670974" y="1653197"/>
          <a:ext cx="2592511" cy="1037004"/>
        </a:xfrm>
        <a:prstGeom prst="chevron">
          <a:avLst/>
        </a:prstGeom>
      </dgm:spPr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3" presStyleCnt="4" custScaleX="109796">
        <dgm:presLayoutVars>
          <dgm:chMax val="0"/>
          <dgm:chPref val="0"/>
          <dgm:bulletEnabled val="1"/>
        </dgm:presLayoutVars>
      </dgm:prSet>
      <dgm:spPr/>
    </dgm:pt>
  </dgm:ptLst>
  <dgm:cxnLst>
    <dgm:cxn modelId="{BF4A375F-A05B-45C3-9731-23DBACB9FC02}" type="presOf" srcId="{12E26E22-71B0-4386-A84F-ABF2FF66A99F}" destId="{919A589F-F74A-40C3-BE88-AB8730BCAB04}" srcOrd="0" destOrd="0" presId="urn:microsoft.com/office/officeart/2005/8/layout/chevron1"/>
    <dgm:cxn modelId="{B0E2386F-A443-4201-8130-FB9CC25AA154}" srcId="{44156040-AF98-4F2C-9909-9F2439F6F588}" destId="{74020AF3-C700-4606-8917-C6A353D7963A}" srcOrd="0" destOrd="0" parTransId="{87D99D21-0B4A-4259-89FB-0E5941CB535C}" sibTransId="{6CFF1BD9-AE1F-4488-8B72-01186EADA6FF}"/>
    <dgm:cxn modelId="{BB4F9699-C9DE-46C4-A04B-CD52EF57D4C5}" type="presOf" srcId="{74020AF3-C700-4606-8917-C6A353D7963A}" destId="{881B8FEC-9D20-4669-BB2E-FA9CEA0BE5A9}" srcOrd="0" destOrd="0" presId="urn:microsoft.com/office/officeart/2005/8/layout/chevron1"/>
    <dgm:cxn modelId="{9E75EA9C-2122-47C1-897A-5BBDE8D78AC4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1" destOrd="0" parTransId="{3A6CB3CB-0F71-4CA8-93AA-0E3E3D59D313}" sibTransId="{E1826C46-15A2-4345-B986-53D05F21F155}"/>
    <dgm:cxn modelId="{37A858B6-D71C-4E86-A467-E8D17167DE19}" type="presOf" srcId="{42147153-A6C2-4177-BA7D-2ACCC2C1B2F7}" destId="{BDD0B0F7-A87C-4B5B-A4C3-4E4BE6EB0FE4}" srcOrd="0" destOrd="0" presId="urn:microsoft.com/office/officeart/2005/8/layout/chevron1"/>
    <dgm:cxn modelId="{777DC3C6-D336-4C94-A624-E5582A07ECAA}" srcId="{44156040-AF98-4F2C-9909-9F2439F6F588}" destId="{42147153-A6C2-4177-BA7D-2ACCC2C1B2F7}" srcOrd="3" destOrd="0" parTransId="{C6F68745-4C20-4204-96A6-585691399C14}" sibTransId="{0C6B132F-0347-46BA-86A4-3FAFB6676411}"/>
    <dgm:cxn modelId="{B8B909D0-D4F6-48D4-81DA-A58F34AE3646}" srcId="{44156040-AF98-4F2C-9909-9F2439F6F588}" destId="{A8B05E70-CCF1-4080-8EEE-6873C9D4B630}" srcOrd="2" destOrd="0" parTransId="{11D1F3D3-0002-4131-9F84-22FBF8692DA9}" sibTransId="{B6438016-7365-4FC0-A372-D90585B4B6EE}"/>
    <dgm:cxn modelId="{383A5CFE-2D64-4002-A7C0-1E621409BFD6}" type="presOf" srcId="{44156040-AF98-4F2C-9909-9F2439F6F588}" destId="{1C61A9A2-33F2-469B-8AC4-A104A5A98D78}" srcOrd="0" destOrd="0" presId="urn:microsoft.com/office/officeart/2005/8/layout/chevron1"/>
    <dgm:cxn modelId="{EDA037DE-3D60-46A9-9DDB-074A05981F8D}" type="presParOf" srcId="{1C61A9A2-33F2-469B-8AC4-A104A5A98D78}" destId="{881B8FEC-9D20-4669-BB2E-FA9CEA0BE5A9}" srcOrd="0" destOrd="0" presId="urn:microsoft.com/office/officeart/2005/8/layout/chevron1"/>
    <dgm:cxn modelId="{8F2A48B2-4519-4F7D-931D-1EB2DDCF4663}" type="presParOf" srcId="{1C61A9A2-33F2-469B-8AC4-A104A5A98D78}" destId="{705DFC51-4C30-4A07-9F0C-6EB770961C6F}" srcOrd="1" destOrd="0" presId="urn:microsoft.com/office/officeart/2005/8/layout/chevron1"/>
    <dgm:cxn modelId="{A8C49188-74D0-46A6-A671-569711775D6B}" type="presParOf" srcId="{1C61A9A2-33F2-469B-8AC4-A104A5A98D78}" destId="{919A589F-F74A-40C3-BE88-AB8730BCAB04}" srcOrd="2" destOrd="0" presId="urn:microsoft.com/office/officeart/2005/8/layout/chevron1"/>
    <dgm:cxn modelId="{DF828B00-7F32-4A0D-9D43-9FD5AE3C854B}" type="presParOf" srcId="{1C61A9A2-33F2-469B-8AC4-A104A5A98D78}" destId="{01C6BCDE-530E-4D03-9CF5-9AB36CDC1FE1}" srcOrd="3" destOrd="0" presId="urn:microsoft.com/office/officeart/2005/8/layout/chevron1"/>
    <dgm:cxn modelId="{2FC0E474-8734-4209-BD6D-C297DEE76CB4}" type="presParOf" srcId="{1C61A9A2-33F2-469B-8AC4-A104A5A98D78}" destId="{268F2328-4548-422B-9C65-80797E16B241}" srcOrd="4" destOrd="0" presId="urn:microsoft.com/office/officeart/2005/8/layout/chevron1"/>
    <dgm:cxn modelId="{30A10B48-C159-4CE5-AFE2-9908BF17AD25}" type="presParOf" srcId="{1C61A9A2-33F2-469B-8AC4-A104A5A98D78}" destId="{8CB78EC1-7B74-4B6E-94C6-5F808A049A1F}" srcOrd="5" destOrd="0" presId="urn:microsoft.com/office/officeart/2005/8/layout/chevron1"/>
    <dgm:cxn modelId="{3065F5B9-06B1-4353-A251-703F2693DE95}" type="presParOf" srcId="{1C61A9A2-33F2-469B-8AC4-A104A5A98D78}" destId="{BDD0B0F7-A87C-4B5B-A4C3-4E4BE6EB0FE4}" srcOrd="6" destOrd="0" presId="urn:microsoft.com/office/officeart/2005/8/layout/chevron1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67346"/>
          <a:ext cx="1072154" cy="61747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308738" y="167346"/>
        <a:ext cx="454678" cy="617476"/>
      </dsp:txXfrm>
    </dsp:sp>
    <dsp:sp modelId="{919A589F-F74A-40C3-BE88-AB8730BCAB04}">
      <dsp:nvSpPr>
        <dsp:cNvPr id="0" name=""/>
        <dsp:cNvSpPr/>
      </dsp:nvSpPr>
      <dsp:spPr>
        <a:xfrm>
          <a:off x="918173" y="159096"/>
          <a:ext cx="1166814" cy="617476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1226911" y="159096"/>
        <a:ext cx="549338" cy="617476"/>
      </dsp:txXfrm>
    </dsp:sp>
    <dsp:sp modelId="{268F2328-4548-422B-9C65-80797E16B241}">
      <dsp:nvSpPr>
        <dsp:cNvPr id="0" name=""/>
        <dsp:cNvSpPr/>
      </dsp:nvSpPr>
      <dsp:spPr>
        <a:xfrm>
          <a:off x="1930618" y="159096"/>
          <a:ext cx="1228561" cy="617476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2239356" y="159096"/>
        <a:ext cx="611085" cy="617476"/>
      </dsp:txXfrm>
    </dsp:sp>
    <dsp:sp modelId="{BDD0B0F7-A87C-4B5B-A4C3-4E4BE6EB0FE4}">
      <dsp:nvSpPr>
        <dsp:cNvPr id="0" name=""/>
        <dsp:cNvSpPr/>
      </dsp:nvSpPr>
      <dsp:spPr>
        <a:xfrm>
          <a:off x="3004811" y="159096"/>
          <a:ext cx="1543690" cy="617476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13549" y="159096"/>
        <a:ext cx="926214" cy="6174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6901"/>
          <a:ext cx="1002734" cy="57749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288748" y="176901"/>
        <a:ext cx="425239" cy="577495"/>
      </dsp:txXfrm>
    </dsp:sp>
    <dsp:sp modelId="{919A589F-F74A-40C3-BE88-AB8730BCAB04}">
      <dsp:nvSpPr>
        <dsp:cNvPr id="0" name=""/>
        <dsp:cNvSpPr/>
      </dsp:nvSpPr>
      <dsp:spPr>
        <a:xfrm>
          <a:off x="858858" y="169186"/>
          <a:ext cx="120953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47606" y="169186"/>
        <a:ext cx="632041" cy="577495"/>
      </dsp:txXfrm>
    </dsp:sp>
    <dsp:sp modelId="{268F2328-4548-422B-9C65-80797E16B241}">
      <dsp:nvSpPr>
        <dsp:cNvPr id="0" name=""/>
        <dsp:cNvSpPr/>
      </dsp:nvSpPr>
      <dsp:spPr>
        <a:xfrm>
          <a:off x="1924020" y="169186"/>
          <a:ext cx="132500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sp:txBody>
      <dsp:txXfrm>
        <a:off x="2212768" y="169186"/>
        <a:ext cx="747511" cy="577495"/>
      </dsp:txXfrm>
    </dsp:sp>
    <dsp:sp modelId="{BDD0B0F7-A87C-4B5B-A4C3-4E4BE6EB0FE4}">
      <dsp:nvSpPr>
        <dsp:cNvPr id="0" name=""/>
        <dsp:cNvSpPr/>
      </dsp:nvSpPr>
      <dsp:spPr>
        <a:xfrm>
          <a:off x="3104652" y="169186"/>
          <a:ext cx="1443739" cy="577495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93400" y="169186"/>
        <a:ext cx="866244" cy="5774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6901"/>
          <a:ext cx="1002734" cy="57749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288748" y="176901"/>
        <a:ext cx="425239" cy="577495"/>
      </dsp:txXfrm>
    </dsp:sp>
    <dsp:sp modelId="{919A589F-F74A-40C3-BE88-AB8730BCAB04}">
      <dsp:nvSpPr>
        <dsp:cNvPr id="0" name=""/>
        <dsp:cNvSpPr/>
      </dsp:nvSpPr>
      <dsp:spPr>
        <a:xfrm>
          <a:off x="858858" y="169186"/>
          <a:ext cx="120953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47606" y="169186"/>
        <a:ext cx="632041" cy="577495"/>
      </dsp:txXfrm>
    </dsp:sp>
    <dsp:sp modelId="{268F2328-4548-422B-9C65-80797E16B241}">
      <dsp:nvSpPr>
        <dsp:cNvPr id="0" name=""/>
        <dsp:cNvSpPr/>
      </dsp:nvSpPr>
      <dsp:spPr>
        <a:xfrm>
          <a:off x="1924020" y="169186"/>
          <a:ext cx="132500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sp:txBody>
      <dsp:txXfrm>
        <a:off x="2212768" y="169186"/>
        <a:ext cx="747511" cy="577495"/>
      </dsp:txXfrm>
    </dsp:sp>
    <dsp:sp modelId="{BDD0B0F7-A87C-4B5B-A4C3-4E4BE6EB0FE4}">
      <dsp:nvSpPr>
        <dsp:cNvPr id="0" name=""/>
        <dsp:cNvSpPr/>
      </dsp:nvSpPr>
      <dsp:spPr>
        <a:xfrm>
          <a:off x="3104652" y="169186"/>
          <a:ext cx="1443739" cy="577495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93400" y="169186"/>
        <a:ext cx="866244" cy="5774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6901"/>
          <a:ext cx="1002734" cy="57749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288748" y="176901"/>
        <a:ext cx="425239" cy="577495"/>
      </dsp:txXfrm>
    </dsp:sp>
    <dsp:sp modelId="{919A589F-F74A-40C3-BE88-AB8730BCAB04}">
      <dsp:nvSpPr>
        <dsp:cNvPr id="0" name=""/>
        <dsp:cNvSpPr/>
      </dsp:nvSpPr>
      <dsp:spPr>
        <a:xfrm>
          <a:off x="858858" y="169186"/>
          <a:ext cx="120953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47606" y="169186"/>
        <a:ext cx="632041" cy="577495"/>
      </dsp:txXfrm>
    </dsp:sp>
    <dsp:sp modelId="{268F2328-4548-422B-9C65-80797E16B241}">
      <dsp:nvSpPr>
        <dsp:cNvPr id="0" name=""/>
        <dsp:cNvSpPr/>
      </dsp:nvSpPr>
      <dsp:spPr>
        <a:xfrm>
          <a:off x="1924020" y="169186"/>
          <a:ext cx="132500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sp:txBody>
      <dsp:txXfrm>
        <a:off x="2212768" y="169186"/>
        <a:ext cx="747511" cy="577495"/>
      </dsp:txXfrm>
    </dsp:sp>
    <dsp:sp modelId="{BDD0B0F7-A87C-4B5B-A4C3-4E4BE6EB0FE4}">
      <dsp:nvSpPr>
        <dsp:cNvPr id="0" name=""/>
        <dsp:cNvSpPr/>
      </dsp:nvSpPr>
      <dsp:spPr>
        <a:xfrm>
          <a:off x="3104652" y="169186"/>
          <a:ext cx="1443739" cy="577495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93400" y="169186"/>
        <a:ext cx="866244" cy="57749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6901"/>
          <a:ext cx="1002734" cy="57749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288748" y="176901"/>
        <a:ext cx="425239" cy="577495"/>
      </dsp:txXfrm>
    </dsp:sp>
    <dsp:sp modelId="{919A589F-F74A-40C3-BE88-AB8730BCAB04}">
      <dsp:nvSpPr>
        <dsp:cNvPr id="0" name=""/>
        <dsp:cNvSpPr/>
      </dsp:nvSpPr>
      <dsp:spPr>
        <a:xfrm>
          <a:off x="858858" y="169186"/>
          <a:ext cx="120953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47606" y="169186"/>
        <a:ext cx="632041" cy="577495"/>
      </dsp:txXfrm>
    </dsp:sp>
    <dsp:sp modelId="{268F2328-4548-422B-9C65-80797E16B241}">
      <dsp:nvSpPr>
        <dsp:cNvPr id="0" name=""/>
        <dsp:cNvSpPr/>
      </dsp:nvSpPr>
      <dsp:spPr>
        <a:xfrm>
          <a:off x="1924020" y="169186"/>
          <a:ext cx="132500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sp:txBody>
      <dsp:txXfrm>
        <a:off x="2212768" y="169186"/>
        <a:ext cx="747511" cy="577495"/>
      </dsp:txXfrm>
    </dsp:sp>
    <dsp:sp modelId="{BDD0B0F7-A87C-4B5B-A4C3-4E4BE6EB0FE4}">
      <dsp:nvSpPr>
        <dsp:cNvPr id="0" name=""/>
        <dsp:cNvSpPr/>
      </dsp:nvSpPr>
      <dsp:spPr>
        <a:xfrm>
          <a:off x="3104652" y="169186"/>
          <a:ext cx="1443739" cy="577495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93400" y="169186"/>
        <a:ext cx="866244" cy="577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5529"/>
          <a:ext cx="1042962" cy="60066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300332" y="175529"/>
        <a:ext cx="442299" cy="600663"/>
      </dsp:txXfrm>
    </dsp:sp>
    <dsp:sp modelId="{919A589F-F74A-40C3-BE88-AB8730BCAB04}">
      <dsp:nvSpPr>
        <dsp:cNvPr id="0" name=""/>
        <dsp:cNvSpPr/>
      </dsp:nvSpPr>
      <dsp:spPr>
        <a:xfrm>
          <a:off x="895045" y="167504"/>
          <a:ext cx="1255672" cy="600663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95377" y="167504"/>
        <a:ext cx="655009" cy="600663"/>
      </dsp:txXfrm>
    </dsp:sp>
    <dsp:sp modelId="{268F2328-4548-422B-9C65-80797E16B241}">
      <dsp:nvSpPr>
        <dsp:cNvPr id="0" name=""/>
        <dsp:cNvSpPr/>
      </dsp:nvSpPr>
      <dsp:spPr>
        <a:xfrm>
          <a:off x="2000552" y="167504"/>
          <a:ext cx="1195110" cy="600663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2300884" y="167504"/>
        <a:ext cx="594447" cy="600663"/>
      </dsp:txXfrm>
    </dsp:sp>
    <dsp:sp modelId="{BDD0B0F7-A87C-4B5B-A4C3-4E4BE6EB0FE4}">
      <dsp:nvSpPr>
        <dsp:cNvPr id="0" name=""/>
        <dsp:cNvSpPr/>
      </dsp:nvSpPr>
      <dsp:spPr>
        <a:xfrm>
          <a:off x="3045496" y="167504"/>
          <a:ext cx="1501659" cy="600663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45828" y="167504"/>
        <a:ext cx="900996" cy="6006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5529"/>
          <a:ext cx="1042962" cy="60066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300332" y="175529"/>
        <a:ext cx="442299" cy="600663"/>
      </dsp:txXfrm>
    </dsp:sp>
    <dsp:sp modelId="{919A589F-F74A-40C3-BE88-AB8730BCAB04}">
      <dsp:nvSpPr>
        <dsp:cNvPr id="0" name=""/>
        <dsp:cNvSpPr/>
      </dsp:nvSpPr>
      <dsp:spPr>
        <a:xfrm>
          <a:off x="895045" y="167504"/>
          <a:ext cx="1255672" cy="600663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95377" y="167504"/>
        <a:ext cx="655009" cy="600663"/>
      </dsp:txXfrm>
    </dsp:sp>
    <dsp:sp modelId="{268F2328-4548-422B-9C65-80797E16B241}">
      <dsp:nvSpPr>
        <dsp:cNvPr id="0" name=""/>
        <dsp:cNvSpPr/>
      </dsp:nvSpPr>
      <dsp:spPr>
        <a:xfrm>
          <a:off x="2000552" y="167504"/>
          <a:ext cx="1195110" cy="600663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2300884" y="167504"/>
        <a:ext cx="594447" cy="600663"/>
      </dsp:txXfrm>
    </dsp:sp>
    <dsp:sp modelId="{BDD0B0F7-A87C-4B5B-A4C3-4E4BE6EB0FE4}">
      <dsp:nvSpPr>
        <dsp:cNvPr id="0" name=""/>
        <dsp:cNvSpPr/>
      </dsp:nvSpPr>
      <dsp:spPr>
        <a:xfrm>
          <a:off x="3045496" y="167504"/>
          <a:ext cx="1501659" cy="600663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45828" y="167504"/>
        <a:ext cx="900996" cy="6006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5529"/>
          <a:ext cx="1042962" cy="60066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300332" y="175529"/>
        <a:ext cx="442299" cy="600663"/>
      </dsp:txXfrm>
    </dsp:sp>
    <dsp:sp modelId="{919A589F-F74A-40C3-BE88-AB8730BCAB04}">
      <dsp:nvSpPr>
        <dsp:cNvPr id="0" name=""/>
        <dsp:cNvSpPr/>
      </dsp:nvSpPr>
      <dsp:spPr>
        <a:xfrm>
          <a:off x="895045" y="167504"/>
          <a:ext cx="1255672" cy="600663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95377" y="167504"/>
        <a:ext cx="655009" cy="600663"/>
      </dsp:txXfrm>
    </dsp:sp>
    <dsp:sp modelId="{268F2328-4548-422B-9C65-80797E16B241}">
      <dsp:nvSpPr>
        <dsp:cNvPr id="0" name=""/>
        <dsp:cNvSpPr/>
      </dsp:nvSpPr>
      <dsp:spPr>
        <a:xfrm>
          <a:off x="2000552" y="167504"/>
          <a:ext cx="1195110" cy="600663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2300884" y="167504"/>
        <a:ext cx="594447" cy="600663"/>
      </dsp:txXfrm>
    </dsp:sp>
    <dsp:sp modelId="{BDD0B0F7-A87C-4B5B-A4C3-4E4BE6EB0FE4}">
      <dsp:nvSpPr>
        <dsp:cNvPr id="0" name=""/>
        <dsp:cNvSpPr/>
      </dsp:nvSpPr>
      <dsp:spPr>
        <a:xfrm>
          <a:off x="3045496" y="167504"/>
          <a:ext cx="1501659" cy="600663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45828" y="167504"/>
        <a:ext cx="900996" cy="6006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6901"/>
          <a:ext cx="1002734" cy="57749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288748" y="176901"/>
        <a:ext cx="425239" cy="577495"/>
      </dsp:txXfrm>
    </dsp:sp>
    <dsp:sp modelId="{919A589F-F74A-40C3-BE88-AB8730BCAB04}">
      <dsp:nvSpPr>
        <dsp:cNvPr id="0" name=""/>
        <dsp:cNvSpPr/>
      </dsp:nvSpPr>
      <dsp:spPr>
        <a:xfrm>
          <a:off x="858858" y="169186"/>
          <a:ext cx="120953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47606" y="169186"/>
        <a:ext cx="632041" cy="577495"/>
      </dsp:txXfrm>
    </dsp:sp>
    <dsp:sp modelId="{268F2328-4548-422B-9C65-80797E16B241}">
      <dsp:nvSpPr>
        <dsp:cNvPr id="0" name=""/>
        <dsp:cNvSpPr/>
      </dsp:nvSpPr>
      <dsp:spPr>
        <a:xfrm>
          <a:off x="1924020" y="169186"/>
          <a:ext cx="132500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sp:txBody>
      <dsp:txXfrm>
        <a:off x="2212768" y="169186"/>
        <a:ext cx="747511" cy="577495"/>
      </dsp:txXfrm>
    </dsp:sp>
    <dsp:sp modelId="{BDD0B0F7-A87C-4B5B-A4C3-4E4BE6EB0FE4}">
      <dsp:nvSpPr>
        <dsp:cNvPr id="0" name=""/>
        <dsp:cNvSpPr/>
      </dsp:nvSpPr>
      <dsp:spPr>
        <a:xfrm>
          <a:off x="3104652" y="169186"/>
          <a:ext cx="1443739" cy="577495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93400" y="169186"/>
        <a:ext cx="866244" cy="5774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6901"/>
          <a:ext cx="1002734" cy="57749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288748" y="176901"/>
        <a:ext cx="425239" cy="577495"/>
      </dsp:txXfrm>
    </dsp:sp>
    <dsp:sp modelId="{919A589F-F74A-40C3-BE88-AB8730BCAB04}">
      <dsp:nvSpPr>
        <dsp:cNvPr id="0" name=""/>
        <dsp:cNvSpPr/>
      </dsp:nvSpPr>
      <dsp:spPr>
        <a:xfrm>
          <a:off x="858858" y="169186"/>
          <a:ext cx="120953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47606" y="169186"/>
        <a:ext cx="632041" cy="577495"/>
      </dsp:txXfrm>
    </dsp:sp>
    <dsp:sp modelId="{268F2328-4548-422B-9C65-80797E16B241}">
      <dsp:nvSpPr>
        <dsp:cNvPr id="0" name=""/>
        <dsp:cNvSpPr/>
      </dsp:nvSpPr>
      <dsp:spPr>
        <a:xfrm>
          <a:off x="1924020" y="169186"/>
          <a:ext cx="132500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sp:txBody>
      <dsp:txXfrm>
        <a:off x="2212768" y="169186"/>
        <a:ext cx="747511" cy="577495"/>
      </dsp:txXfrm>
    </dsp:sp>
    <dsp:sp modelId="{BDD0B0F7-A87C-4B5B-A4C3-4E4BE6EB0FE4}">
      <dsp:nvSpPr>
        <dsp:cNvPr id="0" name=""/>
        <dsp:cNvSpPr/>
      </dsp:nvSpPr>
      <dsp:spPr>
        <a:xfrm>
          <a:off x="3104652" y="169186"/>
          <a:ext cx="1443739" cy="577495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93400" y="169186"/>
        <a:ext cx="866244" cy="5774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6901"/>
          <a:ext cx="1002734" cy="57749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288748" y="176901"/>
        <a:ext cx="425239" cy="577495"/>
      </dsp:txXfrm>
    </dsp:sp>
    <dsp:sp modelId="{919A589F-F74A-40C3-BE88-AB8730BCAB04}">
      <dsp:nvSpPr>
        <dsp:cNvPr id="0" name=""/>
        <dsp:cNvSpPr/>
      </dsp:nvSpPr>
      <dsp:spPr>
        <a:xfrm>
          <a:off x="858858" y="169186"/>
          <a:ext cx="120953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47606" y="169186"/>
        <a:ext cx="632041" cy="577495"/>
      </dsp:txXfrm>
    </dsp:sp>
    <dsp:sp modelId="{268F2328-4548-422B-9C65-80797E16B241}">
      <dsp:nvSpPr>
        <dsp:cNvPr id="0" name=""/>
        <dsp:cNvSpPr/>
      </dsp:nvSpPr>
      <dsp:spPr>
        <a:xfrm>
          <a:off x="1924020" y="169186"/>
          <a:ext cx="1325006" cy="577495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sp:txBody>
      <dsp:txXfrm>
        <a:off x="2212768" y="169186"/>
        <a:ext cx="747511" cy="577495"/>
      </dsp:txXfrm>
    </dsp:sp>
    <dsp:sp modelId="{BDD0B0F7-A87C-4B5B-A4C3-4E4BE6EB0FE4}">
      <dsp:nvSpPr>
        <dsp:cNvPr id="0" name=""/>
        <dsp:cNvSpPr/>
      </dsp:nvSpPr>
      <dsp:spPr>
        <a:xfrm>
          <a:off x="3104652" y="169186"/>
          <a:ext cx="1443739" cy="577495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93400" y="169186"/>
        <a:ext cx="866244" cy="5774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5734"/>
          <a:ext cx="1000873" cy="5764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288212" y="175734"/>
        <a:ext cx="424449" cy="576424"/>
      </dsp:txXfrm>
    </dsp:sp>
    <dsp:sp modelId="{919A589F-F74A-40C3-BE88-AB8730BCAB04}">
      <dsp:nvSpPr>
        <dsp:cNvPr id="0" name=""/>
        <dsp:cNvSpPr/>
      </dsp:nvSpPr>
      <dsp:spPr>
        <a:xfrm>
          <a:off x="857661" y="168032"/>
          <a:ext cx="1222335" cy="576424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45873" y="168032"/>
        <a:ext cx="645911" cy="576424"/>
      </dsp:txXfrm>
    </dsp:sp>
    <dsp:sp modelId="{268F2328-4548-422B-9C65-80797E16B241}">
      <dsp:nvSpPr>
        <dsp:cNvPr id="0" name=""/>
        <dsp:cNvSpPr/>
      </dsp:nvSpPr>
      <dsp:spPr>
        <a:xfrm>
          <a:off x="1935891" y="168032"/>
          <a:ext cx="1258203" cy="576424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sp:txBody>
      <dsp:txXfrm>
        <a:off x="2224103" y="168032"/>
        <a:ext cx="681779" cy="576424"/>
      </dsp:txXfrm>
    </dsp:sp>
    <dsp:sp modelId="{BDD0B0F7-A87C-4B5B-A4C3-4E4BE6EB0FE4}">
      <dsp:nvSpPr>
        <dsp:cNvPr id="0" name=""/>
        <dsp:cNvSpPr/>
      </dsp:nvSpPr>
      <dsp:spPr>
        <a:xfrm>
          <a:off x="3049989" y="168032"/>
          <a:ext cx="1582226" cy="5764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Recommend</a:t>
          </a:r>
          <a:endParaRPr lang="en-US" sz="12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38201" y="168032"/>
        <a:ext cx="1005802" cy="5764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B8FEC-9D20-4669-BB2E-FA9CEA0BE5A9}">
      <dsp:nvSpPr>
        <dsp:cNvPr id="0" name=""/>
        <dsp:cNvSpPr/>
      </dsp:nvSpPr>
      <dsp:spPr>
        <a:xfrm>
          <a:off x="0" y="175734"/>
          <a:ext cx="1000873" cy="5764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288212" y="175734"/>
        <a:ext cx="424449" cy="576424"/>
      </dsp:txXfrm>
    </dsp:sp>
    <dsp:sp modelId="{919A589F-F74A-40C3-BE88-AB8730BCAB04}">
      <dsp:nvSpPr>
        <dsp:cNvPr id="0" name=""/>
        <dsp:cNvSpPr/>
      </dsp:nvSpPr>
      <dsp:spPr>
        <a:xfrm>
          <a:off x="857661" y="168032"/>
          <a:ext cx="1222335" cy="576424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Clean</a:t>
          </a:r>
        </a:p>
      </dsp:txBody>
      <dsp:txXfrm>
        <a:off x="1145873" y="168032"/>
        <a:ext cx="645911" cy="576424"/>
      </dsp:txXfrm>
    </dsp:sp>
    <dsp:sp modelId="{268F2328-4548-422B-9C65-80797E16B241}">
      <dsp:nvSpPr>
        <dsp:cNvPr id="0" name=""/>
        <dsp:cNvSpPr/>
      </dsp:nvSpPr>
      <dsp:spPr>
        <a:xfrm>
          <a:off x="1935891" y="168032"/>
          <a:ext cx="1258203" cy="576424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latin typeface="Book Antiqua"/>
              <a:ea typeface="+mn-ea"/>
              <a:cs typeface="+mn-cs"/>
            </a:rPr>
            <a:t>Model</a:t>
          </a:r>
        </a:p>
      </dsp:txBody>
      <dsp:txXfrm>
        <a:off x="2224103" y="168032"/>
        <a:ext cx="681779" cy="576424"/>
      </dsp:txXfrm>
    </dsp:sp>
    <dsp:sp modelId="{BDD0B0F7-A87C-4B5B-A4C3-4E4BE6EB0FE4}">
      <dsp:nvSpPr>
        <dsp:cNvPr id="0" name=""/>
        <dsp:cNvSpPr/>
      </dsp:nvSpPr>
      <dsp:spPr>
        <a:xfrm>
          <a:off x="3049989" y="168032"/>
          <a:ext cx="1582226" cy="57642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Recommend</a:t>
          </a:r>
          <a:endParaRPr lang="en-US" sz="1200" kern="1200" dirty="0">
            <a:solidFill>
              <a:srgbClr val="595959">
                <a:hueOff val="0"/>
                <a:satOff val="0"/>
                <a:lumOff val="0"/>
                <a:alphaOff val="0"/>
              </a:srgbClr>
            </a:solidFill>
            <a:latin typeface="Book Antiqua"/>
            <a:ea typeface="+mn-ea"/>
            <a:cs typeface="+mn-cs"/>
          </a:endParaRPr>
        </a:p>
      </dsp:txBody>
      <dsp:txXfrm>
        <a:off x="3338201" y="168032"/>
        <a:ext cx="1005802" cy="576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Good morning everybody, my name is Chris and for this project, I decided to predict salaries for starting pitchers in MLB.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then attempted a polynomial transformation on the data to see if it improved my model and estimate. That process resulted in a recommendation of $7.48 million in 2017 for Darvish, which is a definite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8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Looks like all of my models recommended a significantly lower salary for Darvish.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8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14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log transforming salary, I used </a:t>
            </a:r>
            <a:r>
              <a:rPr lang="en-US" dirty="0" err="1"/>
              <a:t>Kfolds</a:t>
            </a:r>
            <a:r>
              <a:rPr lang="en-US" dirty="0"/>
              <a:t> cross-validation on the two optimal features (Age &amp; IP) to create a model, resulting in this hyperplane.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91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2017 pitching data from Baseball-Reference – approximately 800 records.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Plotting all players who pitched in 2017 that have a target value, which was roughly 400 out of 800 records.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53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Focusing on Starting Pitchers – focusing on this sample eliminates injured pitchers, position players, and relief pitchers. To do this, I focused on pitchers with more than 4 games started. This brought my number of observations down to 182.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position players with large salaries that only pitched for 1 inning due to the team running out of available pitchers.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94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linear regression on my target population using age and annual salary.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0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log transform salary to rein in high salaries, it improves my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19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back out of the log transformation of salary to make things more interpretable, it creates the hyperplane seen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70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apply my model to Yu Darvish to predict his salary. I also make a prediction for 2018 by increasing his age to 31 and keeping his IP constant.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0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6321766" y="0"/>
            <a:ext cx="2822234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13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6109040" y="0"/>
            <a:ext cx="1254127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013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62990" y="0"/>
            <a:ext cx="1146174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550" y="1873584"/>
            <a:ext cx="4800600" cy="2560320"/>
          </a:xfrm>
        </p:spPr>
        <p:txBody>
          <a:bodyPr anchor="b">
            <a:normAutofit/>
          </a:bodyPr>
          <a:lstStyle>
            <a:lvl1pPr algn="l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4572000"/>
            <a:ext cx="4800600" cy="1600200"/>
          </a:xfrm>
        </p:spPr>
        <p:txBody>
          <a:bodyPr/>
          <a:lstStyle>
            <a:lvl1pPr marL="0" indent="0" algn="l">
              <a:spcBef>
                <a:spcPts val="675"/>
              </a:spcBef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255134"/>
            <a:ext cx="7200900" cy="10368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3543300" y="1828801"/>
            <a:ext cx="462915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35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0" y="1828800"/>
            <a:ext cx="226314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675"/>
              </a:spcBef>
              <a:buNone/>
              <a:defRPr sz="1125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2/1/18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971550" y="5257800"/>
            <a:ext cx="3429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Rectangle 9"/>
          <p:cNvSpPr/>
          <p:nvPr/>
        </p:nvSpPr>
        <p:spPr bwMode="invGray">
          <a:xfrm>
            <a:off x="4743449" y="5257800"/>
            <a:ext cx="3429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Rectangle 10"/>
          <p:cNvSpPr/>
          <p:nvPr/>
        </p:nvSpPr>
        <p:spPr>
          <a:xfrm>
            <a:off x="971550" y="5257803"/>
            <a:ext cx="3429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ectangle 11"/>
          <p:cNvSpPr/>
          <p:nvPr/>
        </p:nvSpPr>
        <p:spPr>
          <a:xfrm>
            <a:off x="4743449" y="5257803"/>
            <a:ext cx="3429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255134"/>
            <a:ext cx="7200900" cy="10368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973836" y="1828804"/>
            <a:ext cx="3429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35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028456" y="5333098"/>
            <a:ext cx="3315189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013">
                <a:solidFill>
                  <a:schemeClr val="bg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4743450" y="1828804"/>
            <a:ext cx="3429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35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4809716" y="5333098"/>
            <a:ext cx="3315189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013">
                <a:solidFill>
                  <a:schemeClr val="bg1"/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2/1/18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4814888" y="2528889"/>
            <a:ext cx="6858000" cy="1800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/>
          <p:cNvSpPr/>
          <p:nvPr/>
        </p:nvSpPr>
        <p:spPr>
          <a:xfrm rot="5400000">
            <a:off x="3891173" y="3398185"/>
            <a:ext cx="6858000" cy="6163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 rot="5400000">
            <a:off x="3831460" y="3398185"/>
            <a:ext cx="6858000" cy="61637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03489" y="685800"/>
            <a:ext cx="774954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51" y="685800"/>
            <a:ext cx="5982566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4905377" y="0"/>
            <a:ext cx="4238622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4692652" y="0"/>
            <a:ext cx="1254127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013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4546602" y="0"/>
            <a:ext cx="1146174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551" y="1873584"/>
            <a:ext cx="3840480" cy="2560320"/>
          </a:xfrm>
        </p:spPr>
        <p:txBody>
          <a:bodyPr anchor="b">
            <a:normAutofit/>
          </a:bodyPr>
          <a:lstStyle>
            <a:lvl1pPr algn="l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5057778" y="0"/>
            <a:ext cx="4086223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15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1" y="4572000"/>
            <a:ext cx="3840480" cy="1600200"/>
          </a:xfrm>
        </p:spPr>
        <p:txBody>
          <a:bodyPr/>
          <a:lstStyle>
            <a:lvl1pPr marL="0" indent="0" algn="l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7216776" y="0"/>
            <a:ext cx="1927224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6927850" y="0"/>
            <a:ext cx="1254127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013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880225" y="0"/>
            <a:ext cx="1095374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013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6880225" y="0"/>
            <a:ext cx="1095374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2914650"/>
            <a:ext cx="6035040" cy="1557338"/>
          </a:xfrm>
        </p:spPr>
        <p:txBody>
          <a:bodyPr anchor="b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49" y="4589466"/>
            <a:ext cx="6035039" cy="1011237"/>
          </a:xfrm>
        </p:spPr>
        <p:txBody>
          <a:bodyPr/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3450" y="1828802"/>
            <a:ext cx="3429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2/1/18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255134"/>
            <a:ext cx="72009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828800"/>
            <a:ext cx="3429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1463" b="0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705100"/>
            <a:ext cx="3429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3450" y="1828803"/>
            <a:ext cx="3429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1463" b="0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3450" y="2705100"/>
            <a:ext cx="3429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2/1/18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157" y="1828800"/>
            <a:ext cx="4594860" cy="43434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0" y="1828800"/>
            <a:ext cx="226314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675"/>
              </a:spcBef>
              <a:buNone/>
              <a:defRPr sz="1125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2/1/18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9144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3"/>
            <a:ext cx="9144000" cy="8218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9"/>
            <a:ext cx="9144000" cy="82183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0" y="255134"/>
            <a:ext cx="72009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828800"/>
            <a:ext cx="72009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6374999"/>
            <a:ext cx="468240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1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43588" y="6374999"/>
            <a:ext cx="111052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19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3750" y="6374999"/>
            <a:ext cx="10287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19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54305" indent="-154305" algn="l" defTabSz="514350" rtl="0" eaLnBrk="1" latinLnBrk="0" hangingPunct="1">
        <a:lnSpc>
          <a:spcPct val="90000"/>
        </a:lnSpc>
        <a:spcBef>
          <a:spcPts val="1013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462915" indent="-128588" algn="l" defTabSz="51435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" indent="-128588" algn="l" defTabSz="51435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745808" indent="-128588" algn="l" defTabSz="51435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874395" indent="-128588" algn="l" defTabSz="51435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002983" indent="-128588" algn="l" defTabSz="51435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131570" indent="-128588" algn="l" defTabSz="51435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260158" indent="-128588" algn="l" defTabSz="51435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microsoft.com/office/2007/relationships/hdphoto" Target="../media/hdphoto3.wdp"/><Relationship Id="rId7" Type="http://schemas.openxmlformats.org/officeDocument/2006/relationships/diagramColors" Target="../diagrams/colors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microsoft.com/office/2007/relationships/hdphoto" Target="../media/hdphoto4.wdp"/><Relationship Id="rId7" Type="http://schemas.openxmlformats.org/officeDocument/2006/relationships/diagramColors" Target="../diagrams/colors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9.tiff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microsoft.com/office/2007/relationships/hdphoto" Target="../media/hdphoto5.wdp"/><Relationship Id="rId7" Type="http://schemas.openxmlformats.org/officeDocument/2006/relationships/diagramColors" Target="../diagrams/colors1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4.png"/><Relationship Id="rId10" Type="http://schemas.microsoft.com/office/2007/relationships/diagramDrawing" Target="../diagrams/drawing3.xml"/><Relationship Id="rId4" Type="http://schemas.microsoft.com/office/2007/relationships/hdphoto" Target="../media/hdphoto2.wdp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7.tif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9.tiff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Starting Pitcher Salary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Gillespie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738F1EF-764B-6A4B-99CE-AD1485ADFF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7656" r="276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2A7F-FEF6-114C-9834-11C871CE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Log(Salary) Based on Age &amp;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05D37-F2AA-EF47-92E0-B692E1D3E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77F01B-3532-F148-9857-560D3F9E6EF6}"/>
              </a:ext>
            </a:extLst>
          </p:cNvPr>
          <p:cNvSpPr txBox="1">
            <a:spLocks/>
          </p:cNvSpPr>
          <p:nvPr/>
        </p:nvSpPr>
        <p:spPr>
          <a:xfrm>
            <a:off x="3012950" y="2925933"/>
            <a:ext cx="5823495" cy="2443163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Predicted 2017 Salary: </a:t>
            </a:r>
            <a:r>
              <a:rPr lang="en-US" sz="2800" b="1" dirty="0">
                <a:solidFill>
                  <a:schemeClr val="tx2"/>
                </a:solidFill>
              </a:rPr>
              <a:t>$5.64 Million</a:t>
            </a:r>
          </a:p>
        </p:txBody>
      </p:sp>
      <p:graphicFrame>
        <p:nvGraphicFramePr>
          <p:cNvPr id="5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92751A24-F588-A54C-A2DA-2E98247EA4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767276"/>
              </p:ext>
            </p:extLst>
          </p:nvPr>
        </p:nvGraphicFramePr>
        <p:xfrm>
          <a:off x="4474795" y="547387"/>
          <a:ext cx="4633110" cy="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DC7791F-87E2-704A-80C9-4F6322E67A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75" y="2817202"/>
            <a:ext cx="2041400" cy="266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263-3A43-3F4E-B501-9B910F7F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CA580-790A-1649-AA0A-0ED31509B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201" y="2791330"/>
            <a:ext cx="6341704" cy="220177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Predicted 2017 Salary: </a:t>
            </a:r>
            <a:r>
              <a:rPr lang="en-US" sz="2800" b="1" dirty="0">
                <a:solidFill>
                  <a:schemeClr val="tx2"/>
                </a:solidFill>
              </a:rPr>
              <a:t>$7.48 Million</a:t>
            </a:r>
          </a:p>
        </p:txBody>
      </p:sp>
      <p:graphicFrame>
        <p:nvGraphicFramePr>
          <p:cNvPr id="4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665D2F05-CC3F-3742-A6E0-590B8AF335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60792"/>
              </p:ext>
            </p:extLst>
          </p:nvPr>
        </p:nvGraphicFramePr>
        <p:xfrm>
          <a:off x="4474795" y="547387"/>
          <a:ext cx="4633110" cy="91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F03A771-8AC9-FA4E-ADB3-A6A506C03B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936" y="3300871"/>
            <a:ext cx="871633" cy="1136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19D9A-A2F3-B54C-B106-73F1CF314E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46" y="4766571"/>
            <a:ext cx="1466135" cy="981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F7F82-C53F-A742-BC51-53F05EDA6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0767" y="4766571"/>
            <a:ext cx="1517622" cy="9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8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3C263-3A43-3F4E-B501-9B910F7F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CA580-790A-1649-AA0A-0ED31509B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Actual 2017 Salary: </a:t>
            </a:r>
            <a:r>
              <a:rPr lang="en-US" sz="3600" b="1" dirty="0">
                <a:solidFill>
                  <a:schemeClr val="tx2"/>
                </a:solidFill>
              </a:rPr>
              <a:t>$11 Million</a:t>
            </a:r>
          </a:p>
        </p:txBody>
      </p:sp>
    </p:spTree>
    <p:extLst>
      <p:ext uri="{BB962C8B-B14F-4D97-AF65-F5344CB8AC3E}">
        <p14:creationId xmlns:p14="http://schemas.microsoft.com/office/powerpoint/2010/main" val="368675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73AFE-BD95-B44F-B644-2EE80EA4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Do?</a:t>
            </a:r>
          </a:p>
        </p:txBody>
      </p:sp>
      <p:pic>
        <p:nvPicPr>
          <p:cNvPr id="4" name="Picture Placeholder 12">
            <a:extLst>
              <a:ext uri="{FF2B5EF4-FFF2-40B4-BE49-F238E27FC236}">
                <a16:creationId xmlns:a16="http://schemas.microsoft.com/office/drawing/2014/main" id="{AFFA8ACA-2430-5E47-8691-EDB2C7AAD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0021" r="10021"/>
          <a:stretch>
            <a:fillRect/>
          </a:stretch>
        </p:blipFill>
        <p:spPr>
          <a:xfrm>
            <a:off x="1485937" y="1828800"/>
            <a:ext cx="6172126" cy="4343400"/>
          </a:xfrm>
        </p:spPr>
      </p:pic>
    </p:spTree>
    <p:extLst>
      <p:ext uri="{BB962C8B-B14F-4D97-AF65-F5344CB8AC3E}">
        <p14:creationId xmlns:p14="http://schemas.microsoft.com/office/powerpoint/2010/main" val="37201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6D60-B1FC-FB44-AFC6-F0E2D911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CE444-A9CD-A842-BAA9-CE11FFE04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42900" indent="-342900">
              <a:buFont typeface="+mj-lt"/>
              <a:buAutoNum type="arabicParenR"/>
            </a:pPr>
            <a:r>
              <a:rPr lang="en-US" b="1" dirty="0"/>
              <a:t>5-year average statistics</a:t>
            </a:r>
          </a:p>
          <a:p>
            <a:pPr marL="342900" indent="-342900">
              <a:buFont typeface="+mj-lt"/>
              <a:buAutoNum type="arabicParenR"/>
            </a:pPr>
            <a:endParaRPr lang="en-US" b="1" dirty="0"/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Consider weighting years</a:t>
            </a:r>
          </a:p>
          <a:p>
            <a:pPr marL="342900" indent="-342900">
              <a:buFont typeface="+mj-lt"/>
              <a:buAutoNum type="arabicParenR"/>
            </a:pPr>
            <a:endParaRPr lang="en-US" b="1" dirty="0"/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Explore different feature transformations</a:t>
            </a:r>
          </a:p>
          <a:p>
            <a:pPr marL="342900" indent="-342900">
              <a:buFont typeface="+mj-lt"/>
              <a:buAutoNum type="arabicParenR"/>
            </a:pPr>
            <a:endParaRPr lang="en-US" b="1" dirty="0"/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Apply different model</a:t>
            </a:r>
          </a:p>
          <a:p>
            <a:pPr marL="342900" indent="-342900">
              <a:buFont typeface="+mj-lt"/>
              <a:buAutoNum type="arabicParenR"/>
            </a:pPr>
            <a:endParaRPr lang="en-US" b="1" dirty="0"/>
          </a:p>
          <a:p>
            <a:pPr marL="342900" indent="-342900">
              <a:buFont typeface="+mj-lt"/>
              <a:buAutoNum type="arabicParenR"/>
            </a:pPr>
            <a:r>
              <a:rPr lang="en-US" b="1" dirty="0"/>
              <a:t>Explore a model for relief pitchers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D7ADD-D866-B849-8023-630CD8682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07" t="30367" r="5544" b="3838"/>
          <a:stretch/>
        </p:blipFill>
        <p:spPr>
          <a:xfrm>
            <a:off x="5681913" y="2376236"/>
            <a:ext cx="2490537" cy="32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9681-8942-974A-AB9C-A6602ED0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8838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Salary by Age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7FAE1E6-948B-4A47-B036-8F1372295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1941457"/>
            <a:ext cx="7200900" cy="41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D7BA-18DE-F643-ACC1-C9E84548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Pair Plot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34A7E5B-E73E-3942-BBF7-83F27DC70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2332" y="1828800"/>
            <a:ext cx="433933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6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7F8B85B-73F6-8742-A19C-D94387A7E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550" y="1941457"/>
            <a:ext cx="7200900" cy="4118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Salary by 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716A3-F3CE-FB4D-A5CB-E74D9680BA19}"/>
              </a:ext>
            </a:extLst>
          </p:cNvPr>
          <p:cNvSpPr txBox="1"/>
          <p:nvPr/>
        </p:nvSpPr>
        <p:spPr>
          <a:xfrm>
            <a:off x="2453587" y="3429000"/>
            <a:ext cx="4236825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Salary = -25294882.33 + 1103499.55*Age</a:t>
            </a:r>
          </a:p>
          <a:p>
            <a:endParaRPr lang="en-US" dirty="0">
              <a:ln>
                <a:solidFill>
                  <a:schemeClr val="bg2">
                    <a:lumMod val="50000"/>
                  </a:schemeClr>
                </a:solidFill>
              </a:ln>
            </a:endParaRPr>
          </a:p>
          <a:p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R^2= .3122</a:t>
            </a:r>
          </a:p>
        </p:txBody>
      </p:sp>
      <p:graphicFrame>
        <p:nvGraphicFramePr>
          <p:cNvPr id="10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E31DE40D-B98A-9847-BD78-A9028C7067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231064"/>
              </p:ext>
            </p:extLst>
          </p:nvPr>
        </p:nvGraphicFramePr>
        <p:xfrm>
          <a:off x="4571048" y="565484"/>
          <a:ext cx="4548890" cy="915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3250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0C8E846-DD32-0F4C-ACC9-CE2356491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8280" y="1828800"/>
            <a:ext cx="5787439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Salary by 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716A3-F3CE-FB4D-A5CB-E74D9680BA19}"/>
              </a:ext>
            </a:extLst>
          </p:cNvPr>
          <p:cNvSpPr txBox="1"/>
          <p:nvPr/>
        </p:nvSpPr>
        <p:spPr>
          <a:xfrm>
            <a:off x="2932311" y="3429000"/>
            <a:ext cx="3279375" cy="151375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log(Salary)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=</a:t>
            </a:r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 7.96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+ </a:t>
            </a:r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.24*Age</a:t>
            </a:r>
          </a:p>
          <a:p>
            <a:endParaRPr lang="en-US" dirty="0">
              <a:ln>
                <a:solidFill>
                  <a:schemeClr val="bg2">
                    <a:lumMod val="50000"/>
                  </a:schemeClr>
                </a:solidFill>
              </a:ln>
            </a:endParaRPr>
          </a:p>
          <a:p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R^2 = .4321</a:t>
            </a:r>
          </a:p>
          <a:p>
            <a:endParaRPr lang="en-US" dirty="0">
              <a:ln>
                <a:solidFill>
                  <a:schemeClr val="bg2">
                    <a:lumMod val="50000"/>
                  </a:schemeClr>
                </a:solidFill>
              </a:ln>
            </a:endParaRPr>
          </a:p>
          <a:p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RMSE = 1.73</a:t>
            </a:r>
          </a:p>
        </p:txBody>
      </p:sp>
      <p:graphicFrame>
        <p:nvGraphicFramePr>
          <p:cNvPr id="8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0C2A20DE-9DAB-004D-B44B-F389BB4F8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231064"/>
              </p:ext>
            </p:extLst>
          </p:nvPr>
        </p:nvGraphicFramePr>
        <p:xfrm>
          <a:off x="4571048" y="565484"/>
          <a:ext cx="4548890" cy="915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3241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2349678"/>
            <a:ext cx="7200900" cy="3818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75" b="1" dirty="0"/>
              <a:t>Recommend Annual Salary for Free Agent Starting Pitcher to Chicago Cubs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FD7B9-B378-C540-909E-354750B054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7722" y="3054927"/>
            <a:ext cx="3242357" cy="3242357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0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5107-80E1-5948-8DE7-6AADE895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Log(Salary) Based on Age &amp; IP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FEAF4D0-B15A-0041-A5E2-2B5001E4B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5380" y="1828800"/>
            <a:ext cx="5533240" cy="4343400"/>
          </a:xfrm>
          <a:prstGeom prst="rect">
            <a:avLst/>
          </a:prstGeom>
        </p:spPr>
      </p:pic>
      <p:graphicFrame>
        <p:nvGraphicFramePr>
          <p:cNvPr id="6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17992208-837A-FF49-BBBE-D9F4451E59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231064"/>
              </p:ext>
            </p:extLst>
          </p:nvPr>
        </p:nvGraphicFramePr>
        <p:xfrm>
          <a:off x="4571048" y="565484"/>
          <a:ext cx="4548890" cy="915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4984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6B5B4CE6-AFAB-3148-BD27-C1D0CE704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550" y="1847783"/>
            <a:ext cx="7200900" cy="4305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54DF44-BAFC-0D49-81A5-F7D55F49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Salary Based on Age &amp; 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2C92F-BEFF-324A-8C28-4A67904DC23C}"/>
              </a:ext>
            </a:extLst>
          </p:cNvPr>
          <p:cNvSpPr txBox="1"/>
          <p:nvPr/>
        </p:nvSpPr>
        <p:spPr>
          <a:xfrm>
            <a:off x="2403196" y="3429000"/>
            <a:ext cx="4337607" cy="923330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log(Salary)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=</a:t>
            </a:r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 7.46 </a:t>
            </a:r>
            <a:r>
              <a:rPr lang="en-US" b="1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+ </a:t>
            </a:r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.227*Age + .007*IP</a:t>
            </a:r>
          </a:p>
          <a:p>
            <a:endParaRPr lang="en-US" dirty="0">
              <a:ln>
                <a:solidFill>
                  <a:schemeClr val="bg2">
                    <a:lumMod val="50000"/>
                  </a:schemeClr>
                </a:solidFill>
              </a:ln>
            </a:endParaRPr>
          </a:p>
          <a:p>
            <a:r>
              <a:rPr lang="en-US" dirty="0">
                <a:ln>
                  <a:solidFill>
                    <a:schemeClr val="bg2">
                      <a:lumMod val="50000"/>
                    </a:schemeClr>
                  </a:solidFill>
                </a:ln>
              </a:rPr>
              <a:t>RMSE = 1.62</a:t>
            </a:r>
          </a:p>
        </p:txBody>
      </p:sp>
      <p:graphicFrame>
        <p:nvGraphicFramePr>
          <p:cNvPr id="8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5626EDD1-36C4-C845-AFD5-8F6082C5B1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231064"/>
              </p:ext>
            </p:extLst>
          </p:nvPr>
        </p:nvGraphicFramePr>
        <p:xfrm>
          <a:off x="4571048" y="565484"/>
          <a:ext cx="4548890" cy="915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016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09C3A-57D7-D54E-8C5A-98CB80C6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Features Residuals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12C80B-162B-0143-A46D-A513190E4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0" y="2184400"/>
            <a:ext cx="4889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Ballpark Strategy</a:t>
            </a:r>
          </a:p>
        </p:txBody>
      </p:sp>
      <p:graphicFrame>
        <p:nvGraphicFramePr>
          <p:cNvPr id="4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7FC315FB-B30E-C043-93E9-C95DA2E12E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7259614"/>
              </p:ext>
            </p:extLst>
          </p:nvPr>
        </p:nvGraphicFramePr>
        <p:xfrm>
          <a:off x="4572000" y="553147"/>
          <a:ext cx="4548890" cy="935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281603C-95BF-5942-90C0-28EA54306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2798" y="2976868"/>
            <a:ext cx="6718403" cy="118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1D95F-2668-C34E-AF98-35FE2260F530}"/>
              </a:ext>
            </a:extLst>
          </p:cNvPr>
          <p:cNvSpPr txBox="1"/>
          <p:nvPr/>
        </p:nvSpPr>
        <p:spPr>
          <a:xfrm>
            <a:off x="3809669" y="4515711"/>
            <a:ext cx="153235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28682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1E7A9-DA96-4C44-B7DD-A167F26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Starting Pitchers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09DCB2-9BE2-FB49-A99A-DA9B468E3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971550" y="2614439"/>
            <a:ext cx="7246391" cy="2805054"/>
          </a:xfrm>
          <a:prstGeom prst="rect">
            <a:avLst/>
          </a:prstGeom>
        </p:spPr>
      </p:pic>
      <p:graphicFrame>
        <p:nvGraphicFramePr>
          <p:cNvPr id="5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54DEFDD1-938B-1A4B-9217-B6B65489C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084127"/>
              </p:ext>
            </p:extLst>
          </p:nvPr>
        </p:nvGraphicFramePr>
        <p:xfrm>
          <a:off x="4559970" y="543862"/>
          <a:ext cx="4549405" cy="935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00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1E7A9-DA96-4C44-B7DD-A167F26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Starting Pitchers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09DCB2-9BE2-FB49-A99A-DA9B468E3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971550" y="2614439"/>
            <a:ext cx="7246391" cy="280505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5275E16-E768-0B4C-B6AA-1FECC6A1FE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1225" t="12541" b="19082"/>
          <a:stretch/>
        </p:blipFill>
        <p:spPr>
          <a:xfrm>
            <a:off x="4683512" y="2966223"/>
            <a:ext cx="3534429" cy="1918011"/>
          </a:xfrm>
          <a:prstGeom prst="rect">
            <a:avLst/>
          </a:prstGeom>
        </p:spPr>
      </p:pic>
      <p:graphicFrame>
        <p:nvGraphicFramePr>
          <p:cNvPr id="6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4783F339-890E-B74B-96D1-997DAA9DF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084127"/>
              </p:ext>
            </p:extLst>
          </p:nvPr>
        </p:nvGraphicFramePr>
        <p:xfrm>
          <a:off x="4559970" y="543862"/>
          <a:ext cx="4549405" cy="935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023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1E7A9-DA96-4C44-B7DD-A167F26A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Starting Pitchers</a:t>
            </a:r>
          </a:p>
        </p:txBody>
      </p:sp>
      <p:graphicFrame>
        <p:nvGraphicFramePr>
          <p:cNvPr id="6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4783F339-890E-B74B-96D1-997DAA9DFA6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59970" y="543862"/>
          <a:ext cx="4549405" cy="935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9E68806-435F-DE40-B5EC-3422DA90F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71550" y="3384286"/>
            <a:ext cx="7200900" cy="1232427"/>
          </a:xfrm>
          <a:prstGeom prst="rect">
            <a:avLst/>
          </a:prstGeom>
        </p:spPr>
      </p:pic>
      <p:sp>
        <p:nvSpPr>
          <p:cNvPr id="9" name="Donut 8">
            <a:extLst>
              <a:ext uri="{FF2B5EF4-FFF2-40B4-BE49-F238E27FC236}">
                <a16:creationId xmlns:a16="http://schemas.microsoft.com/office/drawing/2014/main" id="{11C4781D-3D9D-A44B-84B7-A90CA662D37A}"/>
              </a:ext>
            </a:extLst>
          </p:cNvPr>
          <p:cNvSpPr/>
          <p:nvPr/>
        </p:nvSpPr>
        <p:spPr>
          <a:xfrm>
            <a:off x="977769" y="3372468"/>
            <a:ext cx="802903" cy="790458"/>
          </a:xfrm>
          <a:prstGeom prst="donut">
            <a:avLst>
              <a:gd name="adj" fmla="val 15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2BE41A8C-63E8-244B-A678-F25D8C37E585}"/>
              </a:ext>
            </a:extLst>
          </p:cNvPr>
          <p:cNvSpPr/>
          <p:nvPr/>
        </p:nvSpPr>
        <p:spPr>
          <a:xfrm>
            <a:off x="6714099" y="3372468"/>
            <a:ext cx="802903" cy="790458"/>
          </a:xfrm>
          <a:prstGeom prst="donut">
            <a:avLst>
              <a:gd name="adj" fmla="val 15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80C5929-D434-A644-BDD0-0BF169E130E0}"/>
              </a:ext>
            </a:extLst>
          </p:cNvPr>
          <p:cNvSpPr/>
          <p:nvPr/>
        </p:nvSpPr>
        <p:spPr>
          <a:xfrm>
            <a:off x="971550" y="2725633"/>
            <a:ext cx="1492394" cy="350693"/>
          </a:xfrm>
          <a:prstGeom prst="wedgeRoundRectCallout">
            <a:avLst>
              <a:gd name="adj1" fmla="val -21355"/>
              <a:gd name="adj2" fmla="val 129167"/>
              <a:gd name="adj3" fmla="val 16667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Position Players</a:t>
            </a:r>
          </a:p>
        </p:txBody>
      </p:sp>
    </p:spTree>
    <p:extLst>
      <p:ext uri="{BB962C8B-B14F-4D97-AF65-F5344CB8AC3E}">
        <p14:creationId xmlns:p14="http://schemas.microsoft.com/office/powerpoint/2010/main" val="66040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Salary by Age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09F549EE-C479-9F44-A7BE-21F015E5A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1550" y="1941457"/>
            <a:ext cx="7200900" cy="4118086"/>
          </a:xfrm>
          <a:prstGeom prst="rect">
            <a:avLst/>
          </a:prstGeom>
        </p:spPr>
      </p:pic>
      <p:graphicFrame>
        <p:nvGraphicFramePr>
          <p:cNvPr id="9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A6CA0655-7D74-3F41-B424-9F01E595FC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011775"/>
              </p:ext>
            </p:extLst>
          </p:nvPr>
        </p:nvGraphicFramePr>
        <p:xfrm>
          <a:off x="4571048" y="565484"/>
          <a:ext cx="4548890" cy="915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897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Log Transform Salary?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2510192-F2F9-C24E-B61D-A40EF4D0F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280" y="1828800"/>
            <a:ext cx="5787439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7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04140E39-3021-4A4E-9240-3F604569CE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231064"/>
              </p:ext>
            </p:extLst>
          </p:nvPr>
        </p:nvGraphicFramePr>
        <p:xfrm>
          <a:off x="4571048" y="565484"/>
          <a:ext cx="4548890" cy="915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56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DF44-BAFC-0D49-81A5-F7D55F49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Salary Based on Age &amp; IP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B251470B-DEB2-0F4D-9768-79C562A62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1550" y="1847783"/>
            <a:ext cx="7200900" cy="4305433"/>
          </a:xfrm>
          <a:prstGeom prst="rect">
            <a:avLst/>
          </a:prstGeom>
        </p:spPr>
      </p:pic>
      <p:graphicFrame>
        <p:nvGraphicFramePr>
          <p:cNvPr id="6" name="Content Placeholder 5" descr="Basic Chevron Process diagram showing 4 steps arranged from left to right">
            <a:extLst>
              <a:ext uri="{FF2B5EF4-FFF2-40B4-BE49-F238E27FC236}">
                <a16:creationId xmlns:a16="http://schemas.microsoft.com/office/drawing/2014/main" id="{15BB2627-C737-F34A-8FB5-316C1DD334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231064"/>
              </p:ext>
            </p:extLst>
          </p:nvPr>
        </p:nvGraphicFramePr>
        <p:xfrm>
          <a:off x="4571048" y="565484"/>
          <a:ext cx="4548890" cy="915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3803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Sales Direction 16X9</Template>
  <TotalTime>2360</TotalTime>
  <Words>540</Words>
  <Application>Microsoft Macintosh PowerPoint</Application>
  <PresentationFormat>On-screen Show (4:3)</PresentationFormat>
  <Paragraphs>111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Book Antiqua</vt:lpstr>
      <vt:lpstr>Sales Direction 16X9</vt:lpstr>
      <vt:lpstr>Predicting Starting Pitcher Salary</vt:lpstr>
      <vt:lpstr>Objective</vt:lpstr>
      <vt:lpstr>Ballpark Strategy</vt:lpstr>
      <vt:lpstr>Focusing on Starting Pitchers</vt:lpstr>
      <vt:lpstr>Focusing on Starting Pitchers</vt:lpstr>
      <vt:lpstr>Focusing on Starting Pitchers</vt:lpstr>
      <vt:lpstr>Annual Salary by Age</vt:lpstr>
      <vt:lpstr>What if I Log Transform Salary?</vt:lpstr>
      <vt:lpstr>Annual Salary Based on Age &amp; IP</vt:lpstr>
      <vt:lpstr>Log(Salary) Based on Age &amp; IP</vt:lpstr>
      <vt:lpstr>Polynomial Features</vt:lpstr>
      <vt:lpstr>Actual</vt:lpstr>
      <vt:lpstr>How Did I Do?</vt:lpstr>
      <vt:lpstr>Further Investigation</vt:lpstr>
      <vt:lpstr>Appendix</vt:lpstr>
      <vt:lpstr>Annual Salary by Age</vt:lpstr>
      <vt:lpstr>Feature Pair Plot</vt:lpstr>
      <vt:lpstr>Annual Salary by Age</vt:lpstr>
      <vt:lpstr>Annual Salary by Age</vt:lpstr>
      <vt:lpstr>Log(Salary) Based on Age &amp; IP</vt:lpstr>
      <vt:lpstr>Annual Salary Based on Age &amp; IP</vt:lpstr>
      <vt:lpstr>Polynomial Features Residuals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Starting Pitcher Salary</dc:title>
  <dc:creator>Chris Gillespie</dc:creator>
  <cp:lastModifiedBy>Chris Gillespie</cp:lastModifiedBy>
  <cp:revision>41</cp:revision>
  <dcterms:created xsi:type="dcterms:W3CDTF">2018-01-29T19:26:43Z</dcterms:created>
  <dcterms:modified xsi:type="dcterms:W3CDTF">2018-02-01T21:46:08Z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